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5" r:id="rId4"/>
    <p:sldId id="264" r:id="rId5"/>
    <p:sldId id="271" r:id="rId6"/>
    <p:sldId id="273" r:id="rId7"/>
    <p:sldId id="272" r:id="rId8"/>
    <p:sldId id="275" r:id="rId9"/>
    <p:sldId id="276" r:id="rId10"/>
    <p:sldId id="277" r:id="rId11"/>
    <p:sldId id="268" r:id="rId12"/>
    <p:sldId id="280" r:id="rId13"/>
    <p:sldId id="269" r:id="rId14"/>
    <p:sldId id="267" r:id="rId15"/>
    <p:sldId id="278" r:id="rId16"/>
    <p:sldId id="261" r:id="rId17"/>
  </p:sldIdLst>
  <p:sldSz cx="9144000" cy="5143500" type="screen16x9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73">
          <p15:clr>
            <a:srgbClr val="A4A3A4"/>
          </p15:clr>
        </p15:guide>
        <p15:guide id="3" pos="5488">
          <p15:clr>
            <a:srgbClr val="A4A3A4"/>
          </p15:clr>
        </p15:guide>
        <p15:guide id="4" pos="2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E2D36-5612-44FC-ACB3-2E51B9FD7E58}" v="15" dt="2019-06-03T11:11:21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218" autoAdjust="0"/>
  </p:normalViewPr>
  <p:slideViewPr>
    <p:cSldViewPr snapToGrid="0">
      <p:cViewPr varScale="1">
        <p:scale>
          <a:sx n="86" d="100"/>
          <a:sy n="86" d="100"/>
        </p:scale>
        <p:origin x="840" y="53"/>
      </p:cViewPr>
      <p:guideLst>
        <p:guide orient="horz" pos="1620"/>
        <p:guide orient="horz" pos="373"/>
        <p:guide pos="5488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B3123-4621-47A6-990E-C5B0B5D21BD3}" type="datetimeFigureOut">
              <a:rPr lang="en-BE" smtClean="0"/>
              <a:t>04/06/2019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E8B2-0EFA-4D48-AAAC-D51C9999D6E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0486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pl-PL" dirty="0">
                <a:solidFill>
                  <a:srgbClr val="000000"/>
                </a:solidFill>
                <a:ea typeface="Palatino"/>
                <a:cs typeface="Palatino"/>
                <a:sym typeface="Palatino"/>
              </a:rPr>
              <a:t>LOCAL: 60 </a:t>
            </a:r>
            <a:r>
              <a:rPr lang="en-US" altLang="pl-PL" b="1" dirty="0">
                <a:solidFill>
                  <a:srgbClr val="009FD5"/>
                </a:solidFill>
                <a:ea typeface="Palatino"/>
                <a:cs typeface="Palatino"/>
                <a:sym typeface="Palatino"/>
              </a:rPr>
              <a:t>Eco-managers</a:t>
            </a:r>
            <a:r>
              <a:rPr lang="en-US" altLang="pl-PL" dirty="0">
                <a:solidFill>
                  <a:srgbClr val="000000"/>
                </a:solidFill>
                <a:ea typeface="Palatino"/>
                <a:cs typeface="Palatino"/>
                <a:sym typeface="Palatino"/>
              </a:rPr>
              <a:t> across 55 municipalities</a:t>
            </a:r>
          </a:p>
          <a:p>
            <a:r>
              <a:rPr lang="nl-BE" dirty="0"/>
              <a:t>LOCAL actions  - </a:t>
            </a:r>
            <a:r>
              <a:rPr lang="en-US" dirty="0"/>
              <a:t>sustainable urban transport PLANS</a:t>
            </a:r>
          </a:p>
          <a:p>
            <a:r>
              <a:rPr lang="nl-BE" dirty="0"/>
              <a:t>REGIONAL POLICY - Anti-smog </a:t>
            </a:r>
            <a:r>
              <a:rPr lang="nl-BE" dirty="0" err="1"/>
              <a:t>regulations</a:t>
            </a:r>
            <a:r>
              <a:rPr lang="nl-BE" dirty="0"/>
              <a:t>, </a:t>
            </a:r>
            <a:r>
              <a:rPr lang="nl-BE" dirty="0" err="1"/>
              <a:t>solid</a:t>
            </a:r>
            <a:r>
              <a:rPr lang="nl-BE" dirty="0"/>
              <a:t> </a:t>
            </a:r>
            <a:r>
              <a:rPr lang="nl-BE" dirty="0" err="1"/>
              <a:t>fuel</a:t>
            </a:r>
            <a:r>
              <a:rPr lang="nl-BE" dirty="0"/>
              <a:t> ban in Krakow, </a:t>
            </a:r>
            <a:r>
              <a:rPr lang="nl-BE" dirty="0" err="1"/>
              <a:t>implementation</a:t>
            </a:r>
            <a:r>
              <a:rPr lang="nl-BE" dirty="0"/>
              <a:t> of </a:t>
            </a:r>
            <a:r>
              <a:rPr lang="nl-BE" dirty="0" err="1"/>
              <a:t>eco</a:t>
            </a:r>
            <a:r>
              <a:rPr lang="nl-BE" dirty="0"/>
              <a:t>-design </a:t>
            </a:r>
            <a:r>
              <a:rPr lang="nl-BE" dirty="0" err="1"/>
              <a:t>standards</a:t>
            </a:r>
            <a:r>
              <a:rPr lang="nl-BE" dirty="0"/>
              <a:t> </a:t>
            </a:r>
            <a:r>
              <a:rPr lang="nl-BE" dirty="0" err="1"/>
              <a:t>Malopolska</a:t>
            </a:r>
            <a:r>
              <a:rPr lang="nl-BE" dirty="0"/>
              <a:t>, 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FE8B2-0EFA-4D48-AAAC-D51C9999D6EB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7857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FE8B2-0EFA-4D48-AAAC-D51C9999D6EB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7893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FE8B2-0EFA-4D48-AAAC-D51C9999D6EB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9172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FE8B2-0EFA-4D48-AAAC-D51C9999D6EB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8626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regional inventories, ‘Residential Emissions’ is understood as ‘Heating by Households’, or NFR sector 1A4bi. </a:t>
            </a:r>
            <a:endParaRPr lang="en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national inventories (e.g. EMEP, TNO-MACC, …) ‘Residential Emissions’ also contain emissions reported under the NFR sectors 1A4ai, 1A4ci,and 1A5a.</a:t>
            </a:r>
            <a:endParaRPr lang="en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lvl="1"/>
            <a:r>
              <a:rPr lang="en-US" dirty="0"/>
              <a:t>Computation of annual heat demand per dwelling unit, requiring census data information</a:t>
            </a:r>
          </a:p>
          <a:p>
            <a:pPr lvl="1"/>
            <a:r>
              <a:rPr lang="en-US" dirty="0"/>
              <a:t>Computation of annual fuel consumption per basic unit, requiring fuel parameters, statistical distribution of different fuel types per basic unit &amp; output of step 1</a:t>
            </a:r>
          </a:p>
          <a:p>
            <a:pPr lvl="1"/>
            <a:r>
              <a:rPr lang="en-US" dirty="0"/>
              <a:t>Computation of emissions, requiring, emission factors and output of step 2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FE8B2-0EFA-4D48-AAAC-D51C9999D6EB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512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regional inventories, ‘Residential Emissions’ is understood as ‘Heating by Households’, or NFR sector 1A4bi. </a:t>
            </a:r>
            <a:endParaRPr lang="en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national inventories (e.g. EMEP, TNO-MACC, …) ‘Residential Emissions’ also contain emissions reported under the NFR sectors 1A4ai, 1A4ci,and 1A5a.</a:t>
            </a:r>
            <a:endParaRPr lang="en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lvl="1"/>
            <a:r>
              <a:rPr lang="en-US" dirty="0"/>
              <a:t>Computation of annual heat demand per dwelling unit, requiring census data information</a:t>
            </a:r>
          </a:p>
          <a:p>
            <a:pPr lvl="1"/>
            <a:r>
              <a:rPr lang="en-US" dirty="0"/>
              <a:t>Computation of annual fuel consumption per basic unit, requiring fuel parameters, statistical distribution of different fuel types per basic unit &amp; output of step 1</a:t>
            </a:r>
          </a:p>
          <a:p>
            <a:pPr lvl="1"/>
            <a:r>
              <a:rPr lang="en-US" dirty="0"/>
              <a:t>Computation of emissions, requiring, emission factors and output of step 2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FE8B2-0EFA-4D48-AAAC-D51C9999D6EB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67670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FE8B2-0EFA-4D48-AAAC-D51C9999D6EB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64623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FE8B2-0EFA-4D48-AAAC-D51C9999D6EB}" type="slidenum">
              <a:rPr lang="en-BE" smtClean="0"/>
              <a:t>16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3706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731990"/>
            <a:ext cx="1475656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1"/>
          </a:solidFill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13BE1F17-E642-4A69-96DC-7261FB63DFC3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07505" y="4973156"/>
            <a:ext cx="1512168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©VITO – Not for distribution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6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456657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603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Oranj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31181-A342-4CC0-B19F-F42A71CAE207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436552" y="2536724"/>
            <a:ext cx="4135448" cy="1547196"/>
          </a:xfrm>
          <a:solidFill>
            <a:schemeClr val="bg1"/>
          </a:solidFill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9275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5DBEDD-B665-4EB1-A4A9-7B63974E7CBE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1770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5917BB6-AC71-4C92-A97C-F290CFDB4742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59342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1F5935-DD69-434B-A4F3-BEBE816A2F6B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9" name="Tijdelijke aanduiding voor inhoud 2"/>
          <p:cNvSpPr>
            <a:spLocks noGrp="1"/>
          </p:cNvSpPr>
          <p:nvPr>
            <p:ph sz="half" idx="19"/>
          </p:nvPr>
        </p:nvSpPr>
        <p:spPr>
          <a:xfrm>
            <a:off x="4744617" y="1131590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742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33507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D6A-D5B3-4559-8AA5-590F4156C456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6196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Groe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BE1F17-E642-4A69-96DC-7261FB63DFC3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0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456657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9395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Groe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31181-A342-4CC0-B19F-F42A71CAE207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436552" y="2536724"/>
            <a:ext cx="4135448" cy="1547196"/>
          </a:xfrm>
          <a:solidFill>
            <a:schemeClr val="bg1"/>
          </a:solidFill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489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12168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456657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103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5DBEDD-B665-4EB1-A4A9-7B63974E7CBE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5220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5917BB6-AC71-4C92-A97C-F290CFDB4742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119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1F5935-DD69-434B-A4F3-BEBE816A2F6B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9" name="Tijdelijke aanduiding voor inhoud 2"/>
          <p:cNvSpPr>
            <a:spLocks noGrp="1"/>
          </p:cNvSpPr>
          <p:nvPr>
            <p:ph sz="half" idx="19"/>
          </p:nvPr>
        </p:nvSpPr>
        <p:spPr>
          <a:xfrm>
            <a:off x="4744617" y="1131590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283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47279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D6A-D5B3-4559-8AA5-590F4156C456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456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Blauw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1"/>
          </a:solidFill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4EE31181-A342-4CC0-B19F-F42A71CAE207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Content Placeholder 5"/>
          <p:cNvSpPr>
            <a:spLocks noGrp="1"/>
          </p:cNvSpPr>
          <p:nvPr>
            <p:ph sz="quarter" idx="19"/>
          </p:nvPr>
        </p:nvSpPr>
        <p:spPr>
          <a:xfrm>
            <a:off x="436552" y="2536724"/>
            <a:ext cx="4135448" cy="1547196"/>
          </a:xfrm>
          <a:solidFill>
            <a:schemeClr val="bg1"/>
          </a:solidFill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004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E15DBEDD-B665-4EB1-A4A9-7B63974E7CBE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473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D5917BB6-AC71-4C92-A97C-F290CFDB4742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1"/>
          </a:solidFill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344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F61F5935-DD69-434B-A4F3-BEBE816A2F6B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84176" cy="178136"/>
          </a:xfrm>
        </p:spPr>
        <p:txBody>
          <a:bodyPr/>
          <a:lstStyle/>
          <a:p>
            <a:pPr algn="l"/>
            <a:r>
              <a:rPr lang="en-US" dirty="0"/>
              <a:t>©VITO – Not for distribution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jdelijke aanduiding voor inhoud 2"/>
          <p:cNvSpPr>
            <a:spLocks noGrp="1"/>
          </p:cNvSpPr>
          <p:nvPr>
            <p:ph sz="half" idx="19"/>
          </p:nvPr>
        </p:nvSpPr>
        <p:spPr>
          <a:xfrm>
            <a:off x="4744617" y="1131590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043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B56BE5A0-7120-4EB8-B426-E040380AFBD0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5" y="4973156"/>
            <a:ext cx="1584176" cy="178136"/>
          </a:xfrm>
        </p:spPr>
        <p:txBody>
          <a:bodyPr/>
          <a:lstStyle/>
          <a:p>
            <a:pPr algn="l"/>
            <a:r>
              <a:rPr lang="en-US" dirty="0"/>
              <a:t>©VITO – Not for distribution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682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6B793D6A-D5B3-4559-8AA5-590F4156C456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5" y="4973156"/>
            <a:ext cx="1584176" cy="178136"/>
          </a:xfrm>
        </p:spPr>
        <p:txBody>
          <a:bodyPr/>
          <a:lstStyle/>
          <a:p>
            <a:pPr algn="l"/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93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ranj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13BE1F17-E642-4A69-96DC-7261FB63DFC3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800" y="534446"/>
            <a:ext cx="8280400" cy="699404"/>
          </a:xfrm>
          <a:prstGeom prst="rect">
            <a:avLst/>
          </a:prstGeom>
        </p:spPr>
        <p:txBody>
          <a:bodyPr vert="horz" wrap="square" lIns="180000" tIns="72000" rIns="180000" bIns="72000" rtlCol="0" anchor="ctr">
            <a:sp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7842" y="1311589"/>
            <a:ext cx="8255000" cy="1068736"/>
          </a:xfrm>
          <a:prstGeom prst="rect">
            <a:avLst/>
          </a:prstGeom>
        </p:spPr>
        <p:txBody>
          <a:bodyPr vert="horz" lIns="108000" tIns="72000" rIns="108000" bIns="72000" rtlCol="0">
            <a:sp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8101" y="4803998"/>
            <a:ext cx="873439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bg1"/>
                </a:solidFill>
              </a:defRPr>
            </a:lvl1pPr>
          </a:lstStyle>
          <a:p>
            <a:fld id="{915621D0-E3A9-4CE3-AD95-C9DFA8F88060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07504" y="4973156"/>
            <a:ext cx="2208817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32506" y="4967027"/>
            <a:ext cx="514340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3" r:id="rId3"/>
    <p:sldLayoutId id="2147483672" r:id="rId4"/>
    <p:sldLayoutId id="2147483651" r:id="rId5"/>
    <p:sldLayoutId id="2147483652" r:id="rId6"/>
    <p:sldLayoutId id="2147483654" r:id="rId7"/>
    <p:sldLayoutId id="2147483655" r:id="rId8"/>
    <p:sldLayoutId id="2147483673" r:id="rId9"/>
    <p:sldLayoutId id="2147483681" r:id="rId10"/>
    <p:sldLayoutId id="2147483675" r:id="rId11"/>
    <p:sldLayoutId id="2147483678" r:id="rId12"/>
    <p:sldLayoutId id="2147483679" r:id="rId13"/>
    <p:sldLayoutId id="2147483683" r:id="rId14"/>
    <p:sldLayoutId id="2147483685" r:id="rId15"/>
    <p:sldLayoutId id="2147483687" r:id="rId16"/>
    <p:sldLayoutId id="2147483674" r:id="rId17"/>
    <p:sldLayoutId id="2147483682" r:id="rId18"/>
    <p:sldLayoutId id="2147483676" r:id="rId19"/>
    <p:sldLayoutId id="2147483677" r:id="rId20"/>
    <p:sldLayoutId id="2147483680" r:id="rId21"/>
    <p:sldLayoutId id="2147483684" r:id="rId22"/>
    <p:sldLayoutId id="2147483686" r:id="rId23"/>
    <p:sldLayoutId id="2147483688" r:id="rId2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87313" indent="-87313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9048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92075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9048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19682-BF51-4FC4-B32B-9FFB65712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00" y="919929"/>
            <a:ext cx="8791400" cy="2381889"/>
          </a:xfrm>
        </p:spPr>
        <p:txBody>
          <a:bodyPr/>
          <a:lstStyle/>
          <a:p>
            <a:r>
              <a:rPr lang="en-US" sz="2800" dirty="0"/>
              <a:t>Harmonizing residential emissions </a:t>
            </a:r>
            <a:br>
              <a:rPr lang="en-US" sz="2800" dirty="0"/>
            </a:br>
            <a:r>
              <a:rPr lang="en-US" sz="2800" dirty="0"/>
              <a:t>across borders to tackle the air quality problem in the hotspot region of </a:t>
            </a:r>
            <a:br>
              <a:rPr lang="en-US" sz="2800" dirty="0"/>
            </a:br>
            <a:r>
              <a:rPr lang="en-US" sz="2800" dirty="0"/>
              <a:t>Southern Poland, the Czech Republic and Slovakia</a:t>
            </a:r>
            <a:endParaRPr lang="en-BE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6E2DA-48E7-40EC-84E7-1576655D6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800" y="3690837"/>
            <a:ext cx="7703671" cy="884070"/>
          </a:xfrm>
        </p:spPr>
        <p:txBody>
          <a:bodyPr/>
          <a:lstStyle/>
          <a:p>
            <a:r>
              <a:rPr lang="en-US" b="1" dirty="0"/>
              <a:t>Nele Veldeman</a:t>
            </a:r>
            <a:r>
              <a:rPr lang="en-US" dirty="0"/>
              <a:t>, </a:t>
            </a:r>
            <a:r>
              <a:rPr lang="en-GB" dirty="0"/>
              <a:t>Inge Uljee, Stijn Vranckx, Lisa Blyth and Stijn Janssen 	</a:t>
            </a:r>
            <a:r>
              <a:rPr lang="nl-BE" dirty="0"/>
              <a:t>VITO, Mol, Belgium</a:t>
            </a:r>
            <a:endParaRPr lang="en-BE" b="1" dirty="0"/>
          </a:p>
          <a:p>
            <a:r>
              <a:rPr lang="en-GB" dirty="0"/>
              <a:t>Jana</a:t>
            </a:r>
            <a:r>
              <a:rPr lang="da-DK" dirty="0"/>
              <a:t> Krajcovicova</a:t>
            </a:r>
            <a:r>
              <a:rPr lang="en-GB" dirty="0"/>
              <a:t> and </a:t>
            </a:r>
            <a:r>
              <a:rPr lang="en-GB" dirty="0" err="1"/>
              <a:t>Dusan</a:t>
            </a:r>
            <a:r>
              <a:rPr lang="da-DK" dirty="0"/>
              <a:t> Stefanik</a:t>
            </a:r>
            <a:r>
              <a:rPr lang="en-GB" dirty="0"/>
              <a:t>			SHMU, Bratislava, Slovak Republic</a:t>
            </a:r>
            <a:endParaRPr lang="en-BE" dirty="0"/>
          </a:p>
          <a:p>
            <a:r>
              <a:rPr lang="da-DK" dirty="0"/>
              <a:t>Ondřej Vlček and Kateřina Honzáková 			</a:t>
            </a:r>
            <a:r>
              <a:rPr lang="en-GB" dirty="0"/>
              <a:t>CHMI, Prague, Czech Republic</a:t>
            </a:r>
            <a:endParaRPr lang="en-BE" dirty="0"/>
          </a:p>
          <a:p>
            <a:r>
              <a:rPr lang="da-DK" dirty="0"/>
              <a:t>Piotr Łyczko					</a:t>
            </a:r>
            <a:r>
              <a:rPr lang="en-GB" dirty="0"/>
              <a:t>Marshal Office </a:t>
            </a:r>
            <a:r>
              <a:rPr lang="en-GB" dirty="0" err="1"/>
              <a:t>Małopolska</a:t>
            </a:r>
            <a:r>
              <a:rPr lang="en-GB" dirty="0"/>
              <a:t>, Kraków, Poland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85A4B-57E7-448E-B0E3-3CE39BCD053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BE1F17-E642-4A69-96DC-7261FB63DFC3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D0491-E37F-48B0-A5C8-FBC037411D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F845A-2EE8-4AD7-8CAA-DF5E00B629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7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480B-F647-4766-A9B2-4BA320FA9D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3075133" cy="498931"/>
          </a:xfrm>
        </p:spPr>
        <p:txBody>
          <a:bodyPr/>
          <a:lstStyle/>
          <a:p>
            <a:r>
              <a:rPr lang="en-GB" dirty="0"/>
              <a:t>Harmonised Low Stack Emission Inventories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FED17F-9865-4548-8A24-88751D25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</p:spPr>
        <p:txBody>
          <a:bodyPr/>
          <a:lstStyle/>
          <a:p>
            <a:r>
              <a:rPr lang="en-GB" dirty="0"/>
              <a:t>harmonization of Slovakia &amp; Czech Republic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72A69-9B9E-48DB-A554-8EB0284A74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13C55-5DB3-40D4-BC87-4FEB8F7A77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EAA-F1DC-42A1-9EC6-9ACB8B8027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879BB8-E9F4-4F8D-BF30-F0C82DD6A92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838725"/>
          </a:xfrm>
        </p:spPr>
        <p:txBody>
          <a:bodyPr/>
          <a:lstStyle/>
          <a:p>
            <a:r>
              <a:rPr lang="en-US" dirty="0">
                <a:latin typeface="+mj-lt"/>
              </a:rPr>
              <a:t>Methodology to compute of annual heat demand for different fuel types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The specific heat consumption</a:t>
            </a:r>
          </a:p>
          <a:p>
            <a:pPr lvl="1"/>
            <a:r>
              <a:rPr lang="en-US" dirty="0">
                <a:latin typeface="+mj-lt"/>
              </a:rPr>
              <a:t>a certain (literature or census based) value (CZ) </a:t>
            </a:r>
          </a:p>
          <a:p>
            <a:pPr lvl="1"/>
            <a:r>
              <a:rPr lang="en-US" dirty="0">
                <a:latin typeface="+mj-lt"/>
              </a:rPr>
              <a:t>the result from a specific calculation in preprocessing (SK)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There has been quite some discussion on the conversion coefficient between normalized and actual climatic conditions.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The average floor area, P, is not always known</a:t>
            </a:r>
          </a:p>
          <a:p>
            <a:pPr lvl="1"/>
            <a:r>
              <a:rPr lang="en-US" dirty="0">
                <a:latin typeface="+mj-lt"/>
              </a:rPr>
              <a:t>missing values being </a:t>
            </a:r>
            <a:r>
              <a:rPr lang="en-US" dirty="0" err="1">
                <a:latin typeface="+mj-lt"/>
              </a:rPr>
              <a:t>gapfilled</a:t>
            </a:r>
            <a:r>
              <a:rPr lang="en-US" dirty="0">
                <a:latin typeface="+mj-lt"/>
              </a:rPr>
              <a:t> in preprocessing (CZ) </a:t>
            </a:r>
          </a:p>
          <a:p>
            <a:pPr lvl="1"/>
            <a:r>
              <a:rPr lang="en-US" dirty="0">
                <a:latin typeface="+mj-lt"/>
              </a:rPr>
              <a:t>missing values being replaced on the fly with the national average (SK)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BE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9E17213-CBDA-4BFD-B76C-4BCFFDDC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350"/>
            <a:ext cx="227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224A9248-29BE-4C1B-A521-689D28A7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383458"/>
            <a:ext cx="949013" cy="6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35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FDE024-3F9F-43E0-9684-55D3AC7171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480B-F647-4766-A9B2-4BA320FA9D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EISSA Platform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FED17F-9865-4548-8A24-88751D25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</p:spPr>
        <p:txBody>
          <a:bodyPr/>
          <a:lstStyle/>
          <a:p>
            <a:r>
              <a:rPr lang="en-GB" dirty="0"/>
              <a:t>EISSA – Emission Inventory Support System Air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72A69-9B9E-48DB-A554-8EB0284A74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13C55-5DB3-40D4-BC87-4FEB8F7A77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EAA-F1DC-42A1-9EC6-9ACB8B8027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879BB8-E9F4-4F8D-BF30-F0C82DD6A92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4331168"/>
          </a:xfrm>
        </p:spPr>
        <p:txBody>
          <a:bodyPr/>
          <a:lstStyle/>
          <a:p>
            <a:r>
              <a:rPr lang="nl-BE" kern="0" dirty="0"/>
              <a:t>EISSA: </a:t>
            </a:r>
            <a:r>
              <a:rPr lang="nl-BE" b="1" kern="0" dirty="0" err="1"/>
              <a:t>E</a:t>
            </a:r>
            <a:r>
              <a:rPr lang="nl-BE" kern="0" dirty="0" err="1"/>
              <a:t>mission</a:t>
            </a:r>
            <a:r>
              <a:rPr lang="nl-BE" kern="0" dirty="0"/>
              <a:t> </a:t>
            </a:r>
            <a:r>
              <a:rPr lang="nl-BE" b="1" kern="0" dirty="0"/>
              <a:t>I</a:t>
            </a:r>
            <a:r>
              <a:rPr lang="nl-BE" kern="0" dirty="0"/>
              <a:t>nventory </a:t>
            </a:r>
            <a:r>
              <a:rPr lang="nl-BE" b="1" kern="0" dirty="0"/>
              <a:t>S</a:t>
            </a:r>
            <a:r>
              <a:rPr lang="nl-BE" kern="0" dirty="0"/>
              <a:t>upport </a:t>
            </a:r>
            <a:r>
              <a:rPr lang="nl-BE" b="1" kern="0" dirty="0"/>
              <a:t>S</a:t>
            </a:r>
            <a:r>
              <a:rPr lang="nl-BE" kern="0" dirty="0"/>
              <a:t>ystem – </a:t>
            </a:r>
            <a:r>
              <a:rPr lang="nl-BE" b="1" kern="0" dirty="0"/>
              <a:t>A</a:t>
            </a:r>
            <a:r>
              <a:rPr lang="nl-BE" kern="0" dirty="0"/>
              <a:t>ir</a:t>
            </a:r>
          </a:p>
          <a:p>
            <a:endParaRPr lang="en-US" kern="0" dirty="0"/>
          </a:p>
          <a:p>
            <a:r>
              <a:rPr lang="nl-BE" kern="0" dirty="0" err="1"/>
              <a:t>One</a:t>
            </a:r>
            <a:r>
              <a:rPr lang="nl-BE" kern="0" dirty="0"/>
              <a:t> of </a:t>
            </a:r>
            <a:r>
              <a:rPr lang="nl-BE" kern="0" dirty="0" err="1"/>
              <a:t>the</a:t>
            </a:r>
            <a:r>
              <a:rPr lang="nl-BE" kern="0" dirty="0"/>
              <a:t> </a:t>
            </a:r>
            <a:r>
              <a:rPr lang="nl-BE" kern="0" dirty="0" err="1"/>
              <a:t>products</a:t>
            </a:r>
            <a:r>
              <a:rPr lang="nl-BE" kern="0" dirty="0"/>
              <a:t> </a:t>
            </a:r>
            <a:r>
              <a:rPr lang="nl-BE" kern="0" dirty="0" err="1"/>
              <a:t>based</a:t>
            </a:r>
            <a:r>
              <a:rPr lang="nl-BE" kern="0" dirty="0"/>
              <a:t> on </a:t>
            </a:r>
            <a:r>
              <a:rPr lang="nl-BE" kern="0" dirty="0" err="1"/>
              <a:t>the</a:t>
            </a:r>
            <a:r>
              <a:rPr lang="nl-BE" kern="0" dirty="0"/>
              <a:t> </a:t>
            </a:r>
            <a:r>
              <a:rPr lang="nl-BE" b="1" kern="0" dirty="0"/>
              <a:t>EISS</a:t>
            </a:r>
            <a:r>
              <a:rPr lang="nl-BE" kern="0" dirty="0"/>
              <a:t> </a:t>
            </a:r>
            <a:r>
              <a:rPr lang="nl-BE" kern="0" dirty="0" err="1"/>
              <a:t>framework</a:t>
            </a:r>
            <a:endParaRPr lang="nl-BE" kern="0" dirty="0"/>
          </a:p>
          <a:p>
            <a:pPr lvl="1"/>
            <a:r>
              <a:rPr lang="nl-BE" kern="0" dirty="0"/>
              <a:t>EISS: </a:t>
            </a:r>
            <a:r>
              <a:rPr lang="nl-BE" kern="0" dirty="0" err="1"/>
              <a:t>framework</a:t>
            </a:r>
            <a:r>
              <a:rPr lang="nl-BE" kern="0" dirty="0"/>
              <a:t>, empty box</a:t>
            </a:r>
          </a:p>
          <a:p>
            <a:pPr lvl="1"/>
            <a:r>
              <a:rPr lang="nl-BE" kern="0" dirty="0" err="1"/>
              <a:t>Functionalities</a:t>
            </a:r>
            <a:r>
              <a:rPr lang="nl-BE" kern="0" dirty="0"/>
              <a:t> </a:t>
            </a:r>
            <a:r>
              <a:rPr lang="nl-BE" kern="0" dirty="0" err="1"/>
              <a:t>depending</a:t>
            </a:r>
            <a:r>
              <a:rPr lang="nl-BE" kern="0" dirty="0"/>
              <a:t> on product (</a:t>
            </a:r>
            <a:r>
              <a:rPr lang="nl-BE" b="1" kern="0" dirty="0"/>
              <a:t>W</a:t>
            </a:r>
            <a:r>
              <a:rPr lang="nl-BE" kern="0" dirty="0"/>
              <a:t>EISS, EISS</a:t>
            </a:r>
            <a:r>
              <a:rPr lang="nl-BE" b="1" kern="0" dirty="0"/>
              <a:t>A</a:t>
            </a:r>
            <a:r>
              <a:rPr lang="nl-BE" kern="0" dirty="0"/>
              <a:t>, </a:t>
            </a:r>
            <a:r>
              <a:rPr lang="nl-BE" b="1" kern="0" dirty="0"/>
              <a:t>H</a:t>
            </a:r>
            <a:r>
              <a:rPr lang="nl-BE" kern="0" dirty="0"/>
              <a:t>EISS)</a:t>
            </a:r>
          </a:p>
          <a:p>
            <a:endParaRPr lang="en-US" kern="0" dirty="0"/>
          </a:p>
          <a:p>
            <a:r>
              <a:rPr lang="en-US" kern="0" dirty="0"/>
              <a:t>User friendly tool </a:t>
            </a:r>
          </a:p>
          <a:p>
            <a:pPr lvl="1"/>
            <a:r>
              <a:rPr lang="en-US" kern="0" dirty="0"/>
              <a:t>Developed by VITO in former LIFE project</a:t>
            </a:r>
          </a:p>
          <a:p>
            <a:pPr lvl="1"/>
            <a:r>
              <a:rPr lang="en-US" kern="0" dirty="0"/>
              <a:t>To support emission reporting, analysis of emissions and production of emission maps</a:t>
            </a:r>
          </a:p>
          <a:p>
            <a:pPr lvl="1"/>
            <a:endParaRPr lang="nl-BE" kern="0" dirty="0"/>
          </a:p>
          <a:p>
            <a:r>
              <a:rPr lang="en-US" dirty="0"/>
              <a:t>LIFE-IP </a:t>
            </a:r>
            <a:r>
              <a:rPr lang="en-US" dirty="0" err="1"/>
              <a:t>Malopolska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Sophisticated bottom-up residential emission model</a:t>
            </a:r>
          </a:p>
          <a:p>
            <a:pPr lvl="1"/>
            <a:r>
              <a:rPr lang="en-US" dirty="0"/>
              <a:t>For the sake of the EISSA demo: extension with other sectors</a:t>
            </a:r>
          </a:p>
          <a:p>
            <a:pPr lvl="1"/>
            <a:endParaRPr lang="nl-BE" kern="0" dirty="0"/>
          </a:p>
          <a:p>
            <a:endParaRPr lang="en-US" dirty="0"/>
          </a:p>
          <a:p>
            <a:endParaRPr lang="en-BE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6A6B453F-6DBB-4B2A-8CF1-0E6191F50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383458"/>
            <a:ext cx="949013" cy="6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2A91ECE-A856-45CF-9290-BCA5191F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350"/>
            <a:ext cx="227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42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FDE024-3F9F-43E0-9684-55D3AC7171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480B-F647-4766-A9B2-4BA320FA9D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EISSA Platform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FED17F-9865-4548-8A24-88751D25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</p:spPr>
        <p:txBody>
          <a:bodyPr/>
          <a:lstStyle/>
          <a:p>
            <a:r>
              <a:rPr lang="en-GB" dirty="0"/>
              <a:t>EISSA – application for (residential) emissions in Slovakia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72A69-9B9E-48DB-A554-8EB0284A74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13C55-5DB3-40D4-BC87-4FEB8F7A77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EAA-F1DC-42A1-9EC6-9ACB8B8027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B70BC22-583A-43BC-90B8-08FE95A6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350"/>
            <a:ext cx="227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663970-01A7-47BE-8532-66510EA62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336" y="1278456"/>
            <a:ext cx="6818050" cy="3664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222267-2D20-4E9C-AA06-DA8235176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1" y="1241093"/>
            <a:ext cx="899786" cy="343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5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FDE024-3F9F-43E0-9684-55D3AC7171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480B-F647-4766-A9B2-4BA320FA9D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EISSA Platform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FED17F-9865-4548-8A24-88751D25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</p:spPr>
        <p:txBody>
          <a:bodyPr/>
          <a:lstStyle/>
          <a:p>
            <a:r>
              <a:rPr lang="en-GB" dirty="0"/>
              <a:t>EISSA – application for (residential) emissions in Slovakia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72A69-9B9E-48DB-A554-8EB0284A74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13C55-5DB3-40D4-BC87-4FEB8F7A77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EAA-F1DC-42A1-9EC6-9ACB8B8027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D8D916E-C680-4CE7-9D83-C3CF2A435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99" y="1300618"/>
            <a:ext cx="6578354" cy="3579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B70BC22-583A-43BC-90B8-08FE95A6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350"/>
            <a:ext cx="227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15A127-0172-4D5F-B48E-938EA4EB21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705"/>
          <a:stretch/>
        </p:blipFill>
        <p:spPr>
          <a:xfrm>
            <a:off x="431800" y="1196505"/>
            <a:ext cx="811074" cy="34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48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FDE024-3F9F-43E0-9684-55D3AC7171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480B-F647-4766-A9B2-4BA320FA9D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478722" cy="498931"/>
          </a:xfrm>
        </p:spPr>
        <p:txBody>
          <a:bodyPr/>
          <a:lstStyle/>
          <a:p>
            <a:r>
              <a:rPr lang="en-GB" dirty="0"/>
              <a:t>Trans-boundary Emission Data Base 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FED17F-9865-4548-8A24-88751D25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</p:spPr>
        <p:txBody>
          <a:bodyPr/>
          <a:lstStyle/>
          <a:p>
            <a:r>
              <a:rPr lang="en-GB" dirty="0"/>
              <a:t>Trans-boundary Emission Data Base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72A69-9B9E-48DB-A554-8EB0284A74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13C55-5DB3-40D4-BC87-4FEB8F7A77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EAA-F1DC-42A1-9EC6-9ACB8B8027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879BB8-E9F4-4F8D-BF30-F0C82DD6A92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407511"/>
            <a:ext cx="8353177" cy="2576841"/>
          </a:xfrm>
        </p:spPr>
        <p:txBody>
          <a:bodyPr/>
          <a:lstStyle/>
          <a:p>
            <a:pPr lvl="0"/>
            <a:r>
              <a:rPr lang="en-US" b="1" dirty="0"/>
              <a:t>Hotspot area:</a:t>
            </a:r>
          </a:p>
          <a:p>
            <a:pPr lvl="1"/>
            <a:r>
              <a:rPr lang="en-US" dirty="0"/>
              <a:t>Residential emissions</a:t>
            </a:r>
          </a:p>
          <a:p>
            <a:pPr lvl="1"/>
            <a:r>
              <a:rPr lang="en-US" dirty="0"/>
              <a:t>Emissions transport, industry, agriculture, … from local inventories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Europe</a:t>
            </a:r>
            <a:r>
              <a:rPr lang="en-US" dirty="0"/>
              <a:t> outside of hotspot area: TNO MACC-III emissions </a:t>
            </a:r>
          </a:p>
          <a:p>
            <a:pPr lvl="0"/>
            <a:endParaRPr lang="nl-BE" b="1" dirty="0"/>
          </a:p>
          <a:p>
            <a:pPr lvl="0"/>
            <a:r>
              <a:rPr lang="nl-BE" b="1" dirty="0" err="1"/>
              <a:t>Biogenic</a:t>
            </a:r>
            <a:r>
              <a:rPr lang="nl-BE" b="1" dirty="0"/>
              <a:t> </a:t>
            </a:r>
            <a:r>
              <a:rPr lang="nl-BE" b="1" dirty="0" err="1"/>
              <a:t>emissions</a:t>
            </a:r>
            <a:r>
              <a:rPr lang="en-US" b="1" dirty="0"/>
              <a:t>: </a:t>
            </a:r>
            <a:r>
              <a:rPr lang="en-US" dirty="0"/>
              <a:t>MEGAN model</a:t>
            </a:r>
            <a:endParaRPr lang="en-BE" dirty="0"/>
          </a:p>
          <a:p>
            <a:pPr lvl="0"/>
            <a:endParaRPr lang="nl-BE" b="1" dirty="0"/>
          </a:p>
          <a:p>
            <a:pPr lvl="0"/>
            <a:r>
              <a:rPr lang="nl-BE" b="1" dirty="0" err="1"/>
              <a:t>Benzo</a:t>
            </a:r>
            <a:r>
              <a:rPr lang="nl-BE" b="1" dirty="0"/>
              <a:t>(a)</a:t>
            </a:r>
            <a:r>
              <a:rPr lang="nl-BE" b="1" dirty="0" err="1"/>
              <a:t>pyrene</a:t>
            </a:r>
            <a:r>
              <a:rPr lang="nl-BE" b="1" dirty="0"/>
              <a:t> </a:t>
            </a:r>
            <a:r>
              <a:rPr lang="nl-BE" b="1" dirty="0" err="1"/>
              <a:t>emissions</a:t>
            </a:r>
            <a:r>
              <a:rPr lang="nl-BE" b="1" dirty="0"/>
              <a:t>:</a:t>
            </a:r>
            <a:r>
              <a:rPr lang="en-US" b="1" dirty="0"/>
              <a:t> </a:t>
            </a:r>
            <a:r>
              <a:rPr lang="en-US" dirty="0"/>
              <a:t>prepared by Johannes </a:t>
            </a:r>
            <a:r>
              <a:rPr lang="en-US" dirty="0" err="1"/>
              <a:t>Bieser</a:t>
            </a:r>
            <a:r>
              <a:rPr lang="en-US" dirty="0"/>
              <a:t> from Hamburg University</a:t>
            </a:r>
            <a:endParaRPr lang="en-BE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133857F-E19C-40CE-BA97-A9890ACBC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383458"/>
            <a:ext cx="949013" cy="6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0DEF3B8-4AD6-4139-B92A-1C404A55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350"/>
            <a:ext cx="227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72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FDE024-3F9F-43E0-9684-55D3AC7171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480B-F647-4766-A9B2-4BA320FA9D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478722" cy="498931"/>
          </a:xfrm>
        </p:spPr>
        <p:txBody>
          <a:bodyPr/>
          <a:lstStyle/>
          <a:p>
            <a:r>
              <a:rPr lang="en-GB" dirty="0"/>
              <a:t>Air Quality Modelling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FED17F-9865-4548-8A24-88751D25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</p:spPr>
        <p:txBody>
          <a:bodyPr/>
          <a:lstStyle/>
          <a:p>
            <a:r>
              <a:rPr lang="en-GB" dirty="0"/>
              <a:t>Modelling Approach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72A69-9B9E-48DB-A554-8EB0284A74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13C55-5DB3-40D4-BC87-4FEB8F7A77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EAA-F1DC-42A1-9EC6-9ACB8B8027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0DEF3B8-4AD6-4139-B92A-1C404A55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350"/>
            <a:ext cx="227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3C2B0DF-5D3E-4EBB-BBC9-8B5F3EC2444F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4240565" y="1452825"/>
            <a:ext cx="4507898" cy="3197140"/>
          </a:xfrm>
          <a:prstGeom prst="rect">
            <a:avLst/>
          </a:prstGeom>
        </p:spPr>
      </p:pic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304DB1E-553D-4358-99D7-7B213DADC330}"/>
              </a:ext>
            </a:extLst>
          </p:cNvPr>
          <p:cNvSpPr txBox="1">
            <a:spLocks/>
          </p:cNvSpPr>
          <p:nvPr/>
        </p:nvSpPr>
        <p:spPr>
          <a:xfrm>
            <a:off x="395537" y="1309855"/>
            <a:ext cx="3757740" cy="3900280"/>
          </a:xfrm>
          <a:prstGeom prst="rect">
            <a:avLst/>
          </a:prstGeom>
        </p:spPr>
        <p:txBody>
          <a:bodyPr vert="horz" wrap="square" lIns="108000" tIns="72000" rIns="108000" bIns="72000" rtlCol="0">
            <a:spAutoFit/>
          </a:bodyPr>
          <a:lstStyle>
            <a:lvl1pPr marL="171450" indent="-17145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780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7325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363" indent="-90488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kern="0" dirty="0"/>
              <a:t>Set up and ran </a:t>
            </a:r>
            <a:r>
              <a:rPr lang="en-US" kern="0" dirty="0" err="1"/>
              <a:t>CAMx</a:t>
            </a:r>
            <a:r>
              <a:rPr lang="en-US" kern="0" dirty="0"/>
              <a:t> &amp; CMAQ (CTM)</a:t>
            </a:r>
          </a:p>
          <a:p>
            <a:pPr lvl="1"/>
            <a:endParaRPr lang="en-US" kern="0" dirty="0"/>
          </a:p>
          <a:p>
            <a:pPr lvl="1"/>
            <a:r>
              <a:rPr lang="en-US" kern="0" dirty="0"/>
              <a:t>Set up measurement-based land-use </a:t>
            </a:r>
            <a:r>
              <a:rPr lang="en-US" kern="0" dirty="0" err="1"/>
              <a:t>regresion</a:t>
            </a:r>
            <a:r>
              <a:rPr lang="en-US" kern="0" dirty="0"/>
              <a:t> model RIO for near real time and historic air quality assessments </a:t>
            </a:r>
          </a:p>
          <a:p>
            <a:pPr lvl="1"/>
            <a:endParaRPr lang="en-US" kern="0" dirty="0"/>
          </a:p>
          <a:p>
            <a:pPr lvl="1"/>
            <a:r>
              <a:rPr lang="en-US" kern="0" dirty="0" err="1"/>
              <a:t>Intercomparison</a:t>
            </a:r>
            <a:r>
              <a:rPr lang="en-US" kern="0" dirty="0"/>
              <a:t> of CTM and RIO model results</a:t>
            </a:r>
          </a:p>
          <a:p>
            <a:pPr lvl="1"/>
            <a:endParaRPr lang="en-US" kern="0" dirty="0"/>
          </a:p>
          <a:p>
            <a:pPr lvl="1"/>
            <a:r>
              <a:rPr lang="en-US" kern="0" dirty="0"/>
              <a:t>Combination of CTM and RIO tools for the evaluation of the emission reduction scenarios</a:t>
            </a:r>
            <a:endParaRPr lang="nl-BE" kern="0" dirty="0"/>
          </a:p>
          <a:p>
            <a:endParaRPr lang="en-US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78486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C8B179C-F9DD-444B-8CE0-331CD431B6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91886-66DC-46B4-A3AA-4F7E948C7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COnclusions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7E3E9A-155A-4C4F-B806-04E17556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(Harmonized) emissions modelling framework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3515F-83D6-439F-A23B-43D3595234D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DE6BB-9796-4995-91C6-898ADF4A4B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EFDA9-1D06-4DFE-AE45-0A19C0601A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BDFA7B-7672-4C68-B9F2-3CA8B5C7DB7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74348"/>
            <a:ext cx="8353177" cy="3192394"/>
          </a:xfrm>
        </p:spPr>
        <p:txBody>
          <a:bodyPr/>
          <a:lstStyle/>
          <a:p>
            <a:r>
              <a:rPr lang="en-US" dirty="0"/>
              <a:t>Harmonization of methodologies over all sub-regions not straightforward, </a:t>
            </a:r>
          </a:p>
          <a:p>
            <a:pPr marL="0" indent="0">
              <a:buNone/>
            </a:pPr>
            <a:r>
              <a:rPr lang="en-US" dirty="0"/>
              <a:t>   and in the end appeared to be too challenging </a:t>
            </a:r>
            <a:r>
              <a:rPr lang="en-US" dirty="0">
                <a:sym typeface="Wingdings" panose="05000000000000000000" pitchFamily="2" charset="2"/>
              </a:rPr>
              <a:t> pairwise harmonization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Emission modelling framework enables the calculation of homogeneous emission fields without boundary effects, thus suitable for integration in regional air quality modelling applications. </a:t>
            </a:r>
          </a:p>
          <a:p>
            <a:endParaRPr lang="en-US" dirty="0"/>
          </a:p>
          <a:p>
            <a:r>
              <a:rPr lang="en-US" dirty="0"/>
              <a:t>Adoption of the framework by each region/country involved guarantees that the development and implementation of regional/national policies aimed at improving the air quality will be done in a homogeneous way, exploiting trans-boundary benefits. </a:t>
            </a:r>
            <a:endParaRPr lang="en-BE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AD27738-4389-4C9F-814D-9D5685A66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383458"/>
            <a:ext cx="949013" cy="6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AF2468E-C013-4E00-86A5-1B811D57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350"/>
            <a:ext cx="227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44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7E521-B95B-4740-9567-4FA8383DF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1058295" cy="498931"/>
          </a:xfrm>
        </p:spPr>
        <p:txBody>
          <a:bodyPr/>
          <a:lstStyle/>
          <a:p>
            <a:r>
              <a:rPr lang="en-US" dirty="0"/>
              <a:t>Context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D889F2-3BA8-4191-94DE-273B4E1D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Air Quality Plan for </a:t>
            </a:r>
            <a:r>
              <a:rPr lang="en-US" dirty="0" err="1"/>
              <a:t>Małopolska</a:t>
            </a:r>
            <a:r>
              <a:rPr lang="en-US" dirty="0"/>
              <a:t> Region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1C8D1-5D9A-4108-8AFC-3E878678A47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B5F8B-DDDA-4D60-8F5F-808F4AA3359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433B6-511D-4D48-82D9-909DD6B8356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1C4183-BD3D-40C0-88B6-D2013B3DF5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5170763" cy="3746392"/>
          </a:xfrm>
        </p:spPr>
        <p:txBody>
          <a:bodyPr/>
          <a:lstStyle/>
          <a:p>
            <a:r>
              <a:rPr lang="en-GB" dirty="0"/>
              <a:t>Implementation of Air Quality Plan for </a:t>
            </a:r>
            <a:r>
              <a:rPr lang="en-GB" dirty="0" err="1"/>
              <a:t>Małopolska</a:t>
            </a:r>
            <a:r>
              <a:rPr lang="en-GB" dirty="0"/>
              <a:t> Region – </a:t>
            </a:r>
            <a:r>
              <a:rPr lang="en-GB" dirty="0" err="1"/>
              <a:t>Małopolska</a:t>
            </a:r>
            <a:r>
              <a:rPr lang="en-GB" dirty="0"/>
              <a:t> in a healthy atmosphere </a:t>
            </a:r>
          </a:p>
          <a:p>
            <a:pPr marL="0" indent="0">
              <a:buNone/>
            </a:pPr>
            <a:r>
              <a:rPr lang="en-GB" i="1" dirty="0"/>
              <a:t>   </a:t>
            </a:r>
            <a:r>
              <a:rPr lang="en-US" dirty="0"/>
              <a:t>(LIFE IPE PL 021)</a:t>
            </a:r>
          </a:p>
          <a:p>
            <a:endParaRPr lang="en-US" dirty="0"/>
          </a:p>
          <a:p>
            <a:r>
              <a:rPr lang="en-US" dirty="0"/>
              <a:t>Key objective is to accelerate the implementation of the “Air Quality Plan for the </a:t>
            </a:r>
            <a:r>
              <a:rPr lang="en-US" dirty="0" err="1"/>
              <a:t>Małopolska</a:t>
            </a:r>
            <a:r>
              <a:rPr lang="en-US" dirty="0"/>
              <a:t> Region” &amp; improve air quality in the region</a:t>
            </a:r>
          </a:p>
          <a:p>
            <a:endParaRPr lang="en-US" dirty="0"/>
          </a:p>
          <a:p>
            <a:r>
              <a:rPr lang="en-US" dirty="0"/>
              <a:t>Planned actions: from grassroots to regional level </a:t>
            </a:r>
          </a:p>
          <a:p>
            <a:endParaRPr lang="en-US" dirty="0"/>
          </a:p>
          <a:p>
            <a:r>
              <a:rPr lang="en-US" dirty="0"/>
              <a:t>Budget: €16.8M ; Additional actions: €800M </a:t>
            </a:r>
          </a:p>
          <a:p>
            <a:r>
              <a:rPr lang="en-US" dirty="0"/>
              <a:t>Duration: Oct 2015 – Dec 2023</a:t>
            </a:r>
          </a:p>
          <a:p>
            <a:endParaRPr lang="en-BE" dirty="0"/>
          </a:p>
        </p:txBody>
      </p:sp>
      <p:pic>
        <p:nvPicPr>
          <p:cNvPr id="9" name="Obraz 2">
            <a:extLst>
              <a:ext uri="{FF2B5EF4-FFF2-40B4-BE49-F238E27FC236}">
                <a16:creationId xmlns:a16="http://schemas.microsoft.com/office/drawing/2014/main" id="{9FAD453A-A3FC-432E-BC1A-6204457E5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16" y="1409836"/>
            <a:ext cx="2956313" cy="2685918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2C1D49C-1A48-47EF-BC10-A4816ECBE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350"/>
            <a:ext cx="227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36D4C6F8-B363-480C-9FF8-F9ECB93E0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383458"/>
            <a:ext cx="949013" cy="6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57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DB78A-63FE-4807-88E2-0E888C23BF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099773" cy="498931"/>
          </a:xfrm>
        </p:spPr>
        <p:txBody>
          <a:bodyPr/>
          <a:lstStyle/>
          <a:p>
            <a:r>
              <a:rPr lang="en-US" dirty="0"/>
              <a:t>Modelling Action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ED95C3-B03E-44EF-8D2F-0906DCBA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Quality Modelling Platform for the whole Hotspot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E6259-58B8-4034-893F-4A9877A5DBA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6D8F7-11F9-4450-87C0-AAE37D1871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CC462-0C09-49B0-BA75-9B43DBE95F6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7E6502B-D682-4B77-8279-E4168515CB0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2084399"/>
          </a:xfrm>
        </p:spPr>
        <p:txBody>
          <a:bodyPr/>
          <a:lstStyle/>
          <a:p>
            <a:r>
              <a:rPr lang="en-US" b="1" dirty="0"/>
              <a:t>Goal</a:t>
            </a:r>
            <a:r>
              <a:rPr lang="en-US" dirty="0"/>
              <a:t>:  Development of an inter-regional framework for both emissions and air quality, to ascertain the ‘current’ AQ situation &amp; use it as a reference to assess large-scale emission scenarios based on planned/proposed (residential) emission reduction actions in the regions (by 2023) </a:t>
            </a:r>
          </a:p>
          <a:p>
            <a:endParaRPr lang="en-US" dirty="0"/>
          </a:p>
          <a:p>
            <a:r>
              <a:rPr lang="en-US" b="1" dirty="0"/>
              <a:t>How:</a:t>
            </a:r>
            <a:r>
              <a:rPr lang="en-US" dirty="0"/>
              <a:t> </a:t>
            </a:r>
          </a:p>
          <a:p>
            <a:endParaRPr lang="en-BE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976AF52-93BF-43AF-9404-95A268596FC3}"/>
              </a:ext>
            </a:extLst>
          </p:cNvPr>
          <p:cNvSpPr/>
          <p:nvPr/>
        </p:nvSpPr>
        <p:spPr>
          <a:xfrm>
            <a:off x="1732088" y="2299059"/>
            <a:ext cx="6673377" cy="2290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1DD5855B-012C-4FA5-A8B8-EF85792CD0F4}"/>
              </a:ext>
            </a:extLst>
          </p:cNvPr>
          <p:cNvSpPr txBox="1"/>
          <p:nvPr/>
        </p:nvSpPr>
        <p:spPr>
          <a:xfrm>
            <a:off x="738535" y="3072426"/>
            <a:ext cx="1601436" cy="1299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 noProof="0" dirty="0"/>
              <a:t>Harmonised Low Stack Emission Inventories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000" kern="1200" noProof="0" dirty="0"/>
              <a:t>Per region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000" kern="1200" noProof="0" dirty="0"/>
              <a:t>SK, CZ, </a:t>
            </a:r>
            <a:r>
              <a:rPr lang="en-GB" sz="1000" kern="1200" noProof="0" dirty="0" err="1"/>
              <a:t>Malopolska</a:t>
            </a:r>
            <a:r>
              <a:rPr lang="en-GB" sz="1000" kern="1200" noProof="0" dirty="0"/>
              <a:t>, Silesia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000" kern="1200" noProof="0" dirty="0"/>
              <a:t>EISSA (VITO tool)</a:t>
            </a: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010A16E1-F76C-4E0D-A25A-D200EF83412C}"/>
              </a:ext>
            </a:extLst>
          </p:cNvPr>
          <p:cNvSpPr txBox="1"/>
          <p:nvPr/>
        </p:nvSpPr>
        <p:spPr>
          <a:xfrm>
            <a:off x="2462331" y="3072426"/>
            <a:ext cx="1655297" cy="1299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 noProof="0" dirty="0"/>
              <a:t>Trans-boundary Emission Data Base 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000" kern="1200" noProof="0" dirty="0"/>
              <a:t>Bottom-up &amp; Top-down (CHMI)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000" kern="1200" noProof="0" dirty="0" err="1"/>
              <a:t>BaP</a:t>
            </a:r>
            <a:r>
              <a:rPr lang="en-GB" sz="1000" kern="1200" noProof="0" dirty="0"/>
              <a:t> emission data base (SK</a:t>
            </a:r>
            <a:r>
              <a:rPr lang="en-GB" sz="900" kern="1200" noProof="0" dirty="0"/>
              <a:t>)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34DD7888-B2E0-4F82-9AEE-C96364436C56}"/>
              </a:ext>
            </a:extLst>
          </p:cNvPr>
          <p:cNvSpPr txBox="1"/>
          <p:nvPr/>
        </p:nvSpPr>
        <p:spPr>
          <a:xfrm>
            <a:off x="4239988" y="3072426"/>
            <a:ext cx="1655297" cy="1299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 noProof="0" dirty="0"/>
              <a:t>Inter-regional Air Quality Modelling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000" kern="1200" noProof="0" dirty="0">
                <a:solidFill>
                  <a:schemeClr val="tx1"/>
                </a:solidFill>
              </a:rPr>
              <a:t>CMQ (BaP) (SK)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000" kern="1200" noProof="0" dirty="0" err="1"/>
              <a:t>CAMx</a:t>
            </a:r>
            <a:r>
              <a:rPr lang="en-GB" sz="1000" kern="1200" noProof="0" dirty="0"/>
              <a:t> model (CHMI)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000" kern="1200" noProof="0" dirty="0"/>
              <a:t>RIO model (VITO)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000" kern="1200" noProof="0" dirty="0"/>
              <a:t>Inter-comparison (all)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000" kern="1200" noProof="0" dirty="0"/>
              <a:t>Air Quality Plan Scenarios</a:t>
            </a:r>
          </a:p>
        </p:txBody>
      </p:sp>
      <p:sp>
        <p:nvSpPr>
          <p:cNvPr id="17" name="Rectangle: Rounded Corners 10">
            <a:extLst>
              <a:ext uri="{FF2B5EF4-FFF2-40B4-BE49-F238E27FC236}">
                <a16:creationId xmlns:a16="http://schemas.microsoft.com/office/drawing/2014/main" id="{1726FCA0-744A-4C91-A63A-AD3456118871}"/>
              </a:ext>
            </a:extLst>
          </p:cNvPr>
          <p:cNvSpPr txBox="1"/>
          <p:nvPr/>
        </p:nvSpPr>
        <p:spPr>
          <a:xfrm>
            <a:off x="6017646" y="3072426"/>
            <a:ext cx="1523980" cy="1299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 noProof="0" dirty="0"/>
              <a:t>Capacity building Outreach</a:t>
            </a: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050" kern="1200" noProof="0" dirty="0"/>
              <a:t>Bulgaria</a:t>
            </a: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050" kern="1200" noProof="0" dirty="0"/>
              <a:t>Romania</a:t>
            </a: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050" kern="1200" noProof="0" dirty="0"/>
              <a:t>Other Polish regions…</a:t>
            </a:r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992F9E7D-3CA9-4203-87BB-A9067FF22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383458"/>
            <a:ext cx="949013" cy="6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C93DF4C9-29EE-45FE-9287-F10795F16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350"/>
            <a:ext cx="227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41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480B-F647-4766-A9B2-4BA320FA9D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3075133" cy="498931"/>
          </a:xfrm>
        </p:spPr>
        <p:txBody>
          <a:bodyPr/>
          <a:lstStyle/>
          <a:p>
            <a:r>
              <a:rPr lang="en-GB" dirty="0"/>
              <a:t>Harmonised Low Stack Emission Inventories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FED17F-9865-4548-8A24-88751D25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</p:spPr>
        <p:txBody>
          <a:bodyPr/>
          <a:lstStyle/>
          <a:p>
            <a:r>
              <a:rPr lang="en-GB" dirty="0"/>
              <a:t>On a shoe string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72A69-9B9E-48DB-A554-8EB0284A74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13C55-5DB3-40D4-BC87-4FEB8F7A77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EAA-F1DC-42A1-9EC6-9ACB8B8027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879BB8-E9F4-4F8D-BF30-F0C82DD6A92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7" y="1203324"/>
            <a:ext cx="5552502" cy="3469393"/>
          </a:xfrm>
        </p:spPr>
        <p:txBody>
          <a:bodyPr/>
          <a:lstStyle/>
          <a:p>
            <a:r>
              <a:rPr lang="en-US" dirty="0"/>
              <a:t>Comprehensive high resolution transboundary emission inventory for residential emissions</a:t>
            </a:r>
          </a:p>
          <a:p>
            <a:endParaRPr lang="en-US" dirty="0"/>
          </a:p>
          <a:p>
            <a:r>
              <a:rPr lang="en-US" dirty="0"/>
              <a:t>Per sub-region</a:t>
            </a:r>
          </a:p>
          <a:p>
            <a:endParaRPr lang="en-US" dirty="0"/>
          </a:p>
          <a:p>
            <a:r>
              <a:rPr lang="en-US" dirty="0"/>
              <a:t>Based on a harmonized methodology</a:t>
            </a:r>
          </a:p>
          <a:p>
            <a:endParaRPr lang="en-US" dirty="0"/>
          </a:p>
          <a:p>
            <a:r>
              <a:rPr lang="en-US" dirty="0"/>
              <a:t>Implemented in the EISSA software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/>
              <a:t>consistent inventory covering whole hotspot region </a:t>
            </a:r>
            <a:endParaRPr lang="en-BE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6355B577-AD84-4590-8922-CE481781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383458"/>
            <a:ext cx="949013" cy="6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az 2">
            <a:extLst>
              <a:ext uri="{FF2B5EF4-FFF2-40B4-BE49-F238E27FC236}">
                <a16:creationId xmlns:a16="http://schemas.microsoft.com/office/drawing/2014/main" id="{783CB1B9-53A1-4947-BB2E-EEEC2DE75A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16" y="1596670"/>
            <a:ext cx="2956313" cy="2685918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AB36467-66D8-49A6-AB83-CF430BE3E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350"/>
            <a:ext cx="227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0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480B-F647-4766-A9B2-4BA320FA9D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3075133" cy="498931"/>
          </a:xfrm>
        </p:spPr>
        <p:txBody>
          <a:bodyPr/>
          <a:lstStyle/>
          <a:p>
            <a:r>
              <a:rPr lang="en-GB" dirty="0"/>
              <a:t>Harmonised Low Stack Emission Inventories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FED17F-9865-4548-8A24-88751D25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</p:spPr>
        <p:txBody>
          <a:bodyPr/>
          <a:lstStyle/>
          <a:p>
            <a:r>
              <a:rPr lang="en-GB" dirty="0"/>
              <a:t>WORKFLOW of harmonization procedure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72A69-9B9E-48DB-A554-8EB0284A74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13C55-5DB3-40D4-BC87-4FEB8F7A77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EAA-F1DC-42A1-9EC6-9ACB8B8027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879BB8-E9F4-4F8D-BF30-F0C82DD6A92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684837"/>
          </a:xfrm>
        </p:spPr>
        <p:txBody>
          <a:bodyPr/>
          <a:lstStyle/>
          <a:p>
            <a:r>
              <a:rPr lang="nl-BE" b="1" dirty="0"/>
              <a:t>Inventory of </a:t>
            </a:r>
            <a:r>
              <a:rPr lang="nl-BE" b="1" dirty="0" err="1"/>
              <a:t>methodologies</a:t>
            </a:r>
            <a:r>
              <a:rPr lang="nl-BE" b="1" dirty="0"/>
              <a:t> </a:t>
            </a:r>
            <a:endParaRPr lang="en-BE" b="1" dirty="0"/>
          </a:p>
          <a:p>
            <a:pPr lvl="1"/>
            <a:r>
              <a:rPr lang="en-GB" dirty="0"/>
              <a:t>Identification of similarities and differences</a:t>
            </a:r>
            <a:endParaRPr lang="en-BE" dirty="0"/>
          </a:p>
          <a:p>
            <a:pPr lvl="2"/>
            <a:r>
              <a:rPr lang="en-US" sz="1600" dirty="0"/>
              <a:t>Similarities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common approach agreed upon</a:t>
            </a:r>
            <a:endParaRPr lang="en-BE" sz="1600" dirty="0"/>
          </a:p>
          <a:p>
            <a:pPr lvl="2"/>
            <a:r>
              <a:rPr lang="en-US" sz="1600" dirty="0"/>
              <a:t>Differences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harmonization required/desired/not necessary? </a:t>
            </a:r>
          </a:p>
          <a:p>
            <a:pPr lvl="1"/>
            <a:endParaRPr lang="en-US" b="1" dirty="0"/>
          </a:p>
          <a:p>
            <a:r>
              <a:rPr lang="en-US" b="1" dirty="0"/>
              <a:t>Differences due to ‘real’ differences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reflect the reality for specific area in the best possible way</a:t>
            </a:r>
          </a:p>
          <a:p>
            <a:pPr marL="176213" lvl="1" indent="0">
              <a:buNone/>
            </a:pPr>
            <a:r>
              <a:rPr lang="en-US" dirty="0">
                <a:sym typeface="Wingdings" panose="05000000000000000000" pitchFamily="2" charset="2"/>
              </a:rPr>
              <a:t>	 </a:t>
            </a:r>
            <a:r>
              <a:rPr lang="en-US" dirty="0"/>
              <a:t>stick to different methods (or at least aspects thereof) in different regions	</a:t>
            </a:r>
            <a:endParaRPr lang="en-BE" dirty="0">
              <a:solidFill>
                <a:schemeClr val="accent1"/>
              </a:solidFill>
            </a:endParaRPr>
          </a:p>
          <a:p>
            <a:pPr lvl="2"/>
            <a:endParaRPr lang="en-US" b="1" dirty="0"/>
          </a:p>
          <a:p>
            <a:r>
              <a:rPr lang="en-US" b="1" dirty="0"/>
              <a:t>Differences linked to availability of basis input data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methodologies are strongly related to data availability </a:t>
            </a:r>
            <a:endParaRPr lang="en-BE" dirty="0"/>
          </a:p>
          <a:p>
            <a:pPr marL="176213" lvl="4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	 </a:t>
            </a:r>
            <a:r>
              <a:rPr lang="en-US" sz="1600" dirty="0"/>
              <a:t>agree upon a methodology which easily allows updates in the future</a:t>
            </a:r>
          </a:p>
          <a:p>
            <a:pPr marL="176213" lvl="4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		</a:t>
            </a:r>
            <a:endParaRPr lang="en-BE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BE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ECD3A29-7CAB-4730-96E5-0DD3C5356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383458"/>
            <a:ext cx="949013" cy="6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9534B8D-82E9-4086-8528-5D229671A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350"/>
            <a:ext cx="227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1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480B-F647-4766-A9B2-4BA320FA9D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3075133" cy="498931"/>
          </a:xfrm>
        </p:spPr>
        <p:txBody>
          <a:bodyPr/>
          <a:lstStyle/>
          <a:p>
            <a:r>
              <a:rPr lang="en-GB" dirty="0"/>
              <a:t>Harmonised Low Stack Emission Inventories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FED17F-9865-4548-8A24-88751D25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</p:spPr>
        <p:txBody>
          <a:bodyPr/>
          <a:lstStyle/>
          <a:p>
            <a:r>
              <a:rPr lang="en-GB" dirty="0"/>
              <a:t>WORKFLOW of harmonization procedure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72A69-9B9E-48DB-A554-8EB0284A74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13C55-5DB3-40D4-BC87-4FEB8F7A77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EAA-F1DC-42A1-9EC6-9ACB8B8027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879BB8-E9F4-4F8D-BF30-F0C82DD6A92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069284"/>
          </a:xfrm>
        </p:spPr>
        <p:txBody>
          <a:bodyPr/>
          <a:lstStyle/>
          <a:p>
            <a:pPr marL="0" indent="0">
              <a:buNone/>
            </a:pPr>
            <a:endParaRPr lang="en-BE" dirty="0"/>
          </a:p>
          <a:p>
            <a:r>
              <a:rPr lang="en-US" b="1" dirty="0"/>
              <a:t>Differences related to different opinions, the lack of harmonization over regional borders in the past, ... </a:t>
            </a:r>
          </a:p>
          <a:p>
            <a:pPr lvl="1"/>
            <a:r>
              <a:rPr lang="en-US" dirty="0"/>
              <a:t>not necessarily reflecting ‘reality</a:t>
            </a:r>
          </a:p>
          <a:p>
            <a:pPr lvl="1"/>
            <a:r>
              <a:rPr lang="en-US" dirty="0"/>
              <a:t>harmonization of approaches over all sub-regions, would (in this case) lead to more consistent emissions, without causing a loss of accuracy</a:t>
            </a:r>
            <a:endParaRPr lang="en-BE" dirty="0"/>
          </a:p>
          <a:p>
            <a:pPr marL="176213" lvl="4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endParaRPr lang="en-US" dirty="0">
              <a:sym typeface="Wingdings" panose="05000000000000000000" pitchFamily="2" charset="2"/>
            </a:endParaRPr>
          </a:p>
          <a:p>
            <a:pPr marL="176213" lvl="4" indent="0">
              <a:buNone/>
            </a:pPr>
            <a:r>
              <a:rPr lang="en-US" dirty="0">
                <a:sym typeface="Wingdings" panose="05000000000000000000" pitchFamily="2" charset="2"/>
              </a:rPr>
              <a:t>		 </a:t>
            </a:r>
            <a:r>
              <a:rPr lang="en-US" sz="1800" dirty="0">
                <a:sym typeface="Wingdings" panose="05000000000000000000" pitchFamily="2" charset="2"/>
              </a:rPr>
              <a:t>Harmonize to the fullest</a:t>
            </a:r>
          </a:p>
          <a:p>
            <a:pPr marL="176213" lvl="4" indent="0">
              <a:buNone/>
            </a:pPr>
            <a:r>
              <a:rPr lang="en-US" dirty="0">
                <a:sym typeface="Wingdings" panose="05000000000000000000" pitchFamily="2" charset="2"/>
              </a:rPr>
              <a:t>		 </a:t>
            </a:r>
            <a:r>
              <a:rPr lang="en-US" sz="1800" dirty="0">
                <a:sym typeface="Wingdings" panose="05000000000000000000" pitchFamily="2" charset="2"/>
              </a:rPr>
              <a:t>Challenge: find the best overall approach </a:t>
            </a:r>
          </a:p>
          <a:p>
            <a:pPr marL="176213" lvl="4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		</a:t>
            </a:r>
            <a:endParaRPr lang="en-US" sz="1600" dirty="0"/>
          </a:p>
          <a:p>
            <a:pPr marL="176213" lvl="4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		</a:t>
            </a:r>
            <a:endParaRPr lang="en-BE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41734F7-D14B-4417-B8A6-F276A0AFC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383458"/>
            <a:ext cx="949013" cy="6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4306356-5CAB-493A-AB5C-2C4741C14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350"/>
            <a:ext cx="227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09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480B-F647-4766-A9B2-4BA320FA9D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3075133" cy="498931"/>
          </a:xfrm>
        </p:spPr>
        <p:txBody>
          <a:bodyPr/>
          <a:lstStyle/>
          <a:p>
            <a:r>
              <a:rPr lang="en-GB" dirty="0"/>
              <a:t>Harmonised Low Stack Emission Inventories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FED17F-9865-4548-8A24-88751D25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</p:spPr>
        <p:txBody>
          <a:bodyPr/>
          <a:lstStyle/>
          <a:p>
            <a:r>
              <a:rPr lang="en-GB" dirty="0"/>
              <a:t>FINDINGS related to harmonization procedure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72A69-9B9E-48DB-A554-8EB0284A74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13C55-5DB3-40D4-BC87-4FEB8F7A77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EAA-F1DC-42A1-9EC6-9ACB8B8027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879BB8-E9F4-4F8D-BF30-F0C82DD6A92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500171"/>
          </a:xfrm>
        </p:spPr>
        <p:txBody>
          <a:bodyPr/>
          <a:lstStyle/>
          <a:p>
            <a:r>
              <a:rPr lang="en-US" b="1" dirty="0"/>
              <a:t>Lot of similarities, yet crucial differences exist</a:t>
            </a:r>
          </a:p>
          <a:p>
            <a:pPr lvl="1"/>
            <a:r>
              <a:rPr lang="en-US" dirty="0"/>
              <a:t>activity data </a:t>
            </a:r>
          </a:p>
          <a:p>
            <a:pPr lvl="2"/>
            <a:r>
              <a:rPr lang="en-US" dirty="0"/>
              <a:t>based on fuel consumption vs. heat consumption</a:t>
            </a:r>
          </a:p>
          <a:p>
            <a:pPr lvl="2"/>
            <a:r>
              <a:rPr lang="en-US" dirty="0"/>
              <a:t>based on statistical data vs. based on surveys</a:t>
            </a:r>
          </a:p>
          <a:p>
            <a:pPr lvl="1"/>
            <a:r>
              <a:rPr lang="en-US" dirty="0"/>
              <a:t>varying emission factors (EFs)</a:t>
            </a:r>
          </a:p>
          <a:p>
            <a:pPr lvl="1"/>
            <a:r>
              <a:rPr lang="en-US" dirty="0"/>
              <a:t>different </a:t>
            </a:r>
          </a:p>
          <a:p>
            <a:pPr lvl="2"/>
            <a:r>
              <a:rPr lang="en-US" dirty="0"/>
              <a:t>level of detail </a:t>
            </a:r>
          </a:p>
          <a:p>
            <a:pPr lvl="2"/>
            <a:r>
              <a:rPr lang="en-US" dirty="0"/>
              <a:t>approaches </a:t>
            </a:r>
            <a:r>
              <a:rPr lang="en-US" dirty="0" err="1"/>
              <a:t>wrt</a:t>
            </a:r>
            <a:r>
              <a:rPr lang="en-US" dirty="0"/>
              <a:t> the methodology</a:t>
            </a:r>
          </a:p>
          <a:p>
            <a:pPr marL="358775" lvl="2" indent="0">
              <a:buNone/>
            </a:pPr>
            <a:endParaRPr lang="en-US" dirty="0"/>
          </a:p>
          <a:p>
            <a:r>
              <a:rPr lang="en-US" dirty="0"/>
              <a:t>Harmonization of methodologies over all sub-regions not straightforward, </a:t>
            </a:r>
          </a:p>
          <a:p>
            <a:pPr marL="0" indent="0">
              <a:buNone/>
            </a:pPr>
            <a:r>
              <a:rPr lang="en-US" dirty="0"/>
              <a:t>   and in the end appeared to be too challenging </a:t>
            </a:r>
          </a:p>
          <a:p>
            <a:endParaRPr lang="en-US" sz="1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	 </a:t>
            </a:r>
            <a:r>
              <a:rPr lang="en-US" b="1" dirty="0">
                <a:sym typeface="Wingdings" panose="05000000000000000000" pitchFamily="2" charset="2"/>
              </a:rPr>
              <a:t>pairwise harmonization </a:t>
            </a:r>
          </a:p>
          <a:p>
            <a:endParaRPr lang="en-BE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C6D23913-7647-485A-8966-22C496BD1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383458"/>
            <a:ext cx="949013" cy="6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9E17213-CBDA-4BFD-B76C-4BCFFDDC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350"/>
            <a:ext cx="227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0CD162-E3DE-4603-AF46-7DF0A4470821}"/>
              </a:ext>
            </a:extLst>
          </p:cNvPr>
          <p:cNvSpPr txBox="1"/>
          <p:nvPr/>
        </p:nvSpPr>
        <p:spPr>
          <a:xfrm>
            <a:off x="2311516" y="4336931"/>
            <a:ext cx="51554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Małopolska</a:t>
            </a:r>
            <a:r>
              <a:rPr lang="en-US" sz="1400" dirty="0"/>
              <a:t> and Silesia Region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Slovakia and the Czech Republic 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908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480B-F647-4766-A9B2-4BA320FA9D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3075133" cy="498931"/>
          </a:xfrm>
        </p:spPr>
        <p:txBody>
          <a:bodyPr/>
          <a:lstStyle/>
          <a:p>
            <a:r>
              <a:rPr lang="en-GB" dirty="0"/>
              <a:t>Harmonised Low Stack Emission Inventories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FED17F-9865-4548-8A24-88751D25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</p:spPr>
        <p:txBody>
          <a:bodyPr/>
          <a:lstStyle/>
          <a:p>
            <a:r>
              <a:rPr lang="en-GB" dirty="0"/>
              <a:t>harmonization of Slovakia &amp; Czech Republic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72A69-9B9E-48DB-A554-8EB0284A74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13C55-5DB3-40D4-BC87-4FEB8F7A77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EAA-F1DC-42A1-9EC6-9ACB8B8027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879BB8-E9F4-4F8D-BF30-F0C82DD6A92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2238287"/>
          </a:xfrm>
        </p:spPr>
        <p:txBody>
          <a:bodyPr/>
          <a:lstStyle/>
          <a:p>
            <a:r>
              <a:rPr lang="en-US" dirty="0"/>
              <a:t>Harmonization of general parameters</a:t>
            </a:r>
          </a:p>
          <a:p>
            <a:pPr lvl="1"/>
            <a:r>
              <a:rPr lang="en-US" dirty="0"/>
              <a:t>Substances</a:t>
            </a:r>
          </a:p>
          <a:p>
            <a:pPr lvl="1"/>
            <a:r>
              <a:rPr lang="en-US" dirty="0"/>
              <a:t>Sectors and subsectors</a:t>
            </a:r>
          </a:p>
          <a:p>
            <a:pPr lvl="1"/>
            <a:r>
              <a:rPr lang="en-US" dirty="0"/>
              <a:t>Fuel types</a:t>
            </a:r>
          </a:p>
          <a:p>
            <a:endParaRPr lang="en-US" dirty="0"/>
          </a:p>
          <a:p>
            <a:r>
              <a:rPr lang="en-US" dirty="0"/>
              <a:t>Harmonization of emission estimation methodology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lvl="1"/>
            <a:endParaRPr lang="en-BE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C6D23913-7647-485A-8966-22C496BD1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383458"/>
            <a:ext cx="949013" cy="6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9E17213-CBDA-4BFD-B76C-4BCFFDDC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350"/>
            <a:ext cx="227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72DCB90-832D-4219-ADB2-457D5A730CF8}"/>
              </a:ext>
            </a:extLst>
          </p:cNvPr>
          <p:cNvGrpSpPr/>
          <p:nvPr/>
        </p:nvGrpSpPr>
        <p:grpSpPr>
          <a:xfrm>
            <a:off x="1420853" y="2652151"/>
            <a:ext cx="7016625" cy="1917235"/>
            <a:chOff x="1388840" y="2672179"/>
            <a:chExt cx="7016625" cy="1917235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5FD1915C-882B-4FD1-AF19-34D4DC33BE98}"/>
                </a:ext>
              </a:extLst>
            </p:cNvPr>
            <p:cNvSpPr/>
            <p:nvPr/>
          </p:nvSpPr>
          <p:spPr>
            <a:xfrm>
              <a:off x="1732088" y="2672179"/>
              <a:ext cx="6673377" cy="19172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ADC24DDE-BD22-45ED-A719-3EDEE9D9F44D}"/>
                </a:ext>
              </a:extLst>
            </p:cNvPr>
            <p:cNvSpPr txBox="1"/>
            <p:nvPr/>
          </p:nvSpPr>
          <p:spPr>
            <a:xfrm>
              <a:off x="1388840" y="3757973"/>
              <a:ext cx="1655297" cy="41283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noProof="0" dirty="0"/>
                <a:t>Annual heat demand</a:t>
              </a:r>
              <a:endParaRPr lang="en-GB" sz="1000" kern="1200" noProof="0" dirty="0"/>
            </a:p>
          </p:txBody>
        </p:sp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0B861BD1-8075-44F3-8E91-A8955ACFD1C1}"/>
                </a:ext>
              </a:extLst>
            </p:cNvPr>
            <p:cNvSpPr txBox="1"/>
            <p:nvPr/>
          </p:nvSpPr>
          <p:spPr>
            <a:xfrm>
              <a:off x="3278241" y="3762390"/>
              <a:ext cx="2067225" cy="41283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noProof="0" dirty="0"/>
                <a:t>Annual fuel consumption</a:t>
              </a:r>
              <a:endParaRPr lang="en-GB" sz="900" kern="1200" noProof="0" dirty="0"/>
            </a:p>
          </p:txBody>
        </p:sp>
        <p:sp>
          <p:nvSpPr>
            <p:cNvPr id="14" name="Rectangle: Rounded Corners 8">
              <a:extLst>
                <a:ext uri="{FF2B5EF4-FFF2-40B4-BE49-F238E27FC236}">
                  <a16:creationId xmlns:a16="http://schemas.microsoft.com/office/drawing/2014/main" id="{A40B5C5A-53A6-4F35-96A5-CC1EEA1B7BC1}"/>
                </a:ext>
              </a:extLst>
            </p:cNvPr>
            <p:cNvSpPr txBox="1"/>
            <p:nvPr/>
          </p:nvSpPr>
          <p:spPr>
            <a:xfrm>
              <a:off x="5508212" y="3760246"/>
              <a:ext cx="1655297" cy="41283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noProof="0" dirty="0"/>
                <a:t>Emissions</a:t>
              </a:r>
              <a:endParaRPr lang="en-GB" sz="1000" kern="1200" noProof="0" dirty="0"/>
            </a:p>
          </p:txBody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0823F3CD-357F-4037-B47B-EAB1FBA6A937}"/>
                </a:ext>
              </a:extLst>
            </p:cNvPr>
            <p:cNvSpPr txBox="1"/>
            <p:nvPr/>
          </p:nvSpPr>
          <p:spPr>
            <a:xfrm>
              <a:off x="2382919" y="3061715"/>
              <a:ext cx="2360538" cy="58699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noProof="0" dirty="0"/>
                <a:t>Fuel parameters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dirty="0"/>
                <a:t>Shares of different fuel types</a:t>
              </a:r>
              <a:endParaRPr lang="en-GB" sz="1000" kern="1200" noProof="0" dirty="0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633784DC-3794-4309-A5A2-BB4B8A499587}"/>
                </a:ext>
              </a:extLst>
            </p:cNvPr>
            <p:cNvSpPr txBox="1"/>
            <p:nvPr/>
          </p:nvSpPr>
          <p:spPr>
            <a:xfrm>
              <a:off x="4969102" y="3249913"/>
              <a:ext cx="1987383" cy="32477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noProof="0" dirty="0"/>
                <a:t>Emission factors</a:t>
              </a:r>
              <a:endParaRPr lang="en-GB" sz="1000" kern="1200" noProof="0" dirty="0"/>
            </a:p>
          </p:txBody>
        </p:sp>
      </p:grp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26114519-0626-470A-95DA-8618861FDA5D}"/>
              </a:ext>
            </a:extLst>
          </p:cNvPr>
          <p:cNvSpPr txBox="1"/>
          <p:nvPr/>
        </p:nvSpPr>
        <p:spPr>
          <a:xfrm>
            <a:off x="229105" y="3249913"/>
            <a:ext cx="1987383" cy="324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 noProof="0" dirty="0"/>
              <a:t>Census data information</a:t>
            </a:r>
            <a:endParaRPr lang="en-GB" sz="1000" kern="1200" noProof="0" dirty="0"/>
          </a:p>
        </p:txBody>
      </p:sp>
    </p:spTree>
    <p:extLst>
      <p:ext uri="{BB962C8B-B14F-4D97-AF65-F5344CB8AC3E}">
        <p14:creationId xmlns:p14="http://schemas.microsoft.com/office/powerpoint/2010/main" val="16932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480B-F647-4766-A9B2-4BA320FA9D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3075133" cy="498931"/>
          </a:xfrm>
        </p:spPr>
        <p:txBody>
          <a:bodyPr/>
          <a:lstStyle/>
          <a:p>
            <a:r>
              <a:rPr lang="en-GB" dirty="0"/>
              <a:t>Harmonised Low Stack Emission Inventories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FED17F-9865-4548-8A24-88751D25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</p:spPr>
        <p:txBody>
          <a:bodyPr/>
          <a:lstStyle/>
          <a:p>
            <a:r>
              <a:rPr lang="en-GB" dirty="0"/>
              <a:t>harmonization of Slovakia &amp; Czech Republic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72A69-9B9E-48DB-A554-8EB0284A74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4/06/2019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13C55-5DB3-40D4-BC87-4FEB8F7A77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EAA-F1DC-42A1-9EC6-9ACB8B8027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879BB8-E9F4-4F8D-BF30-F0C82DD6A92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668626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pPr lvl="1"/>
            <a:endParaRPr lang="en-BE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9E17213-CBDA-4BFD-B76C-4BCFFDDC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350"/>
            <a:ext cx="2273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EE3614-CFD6-44CA-9CBE-2452DB367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990" y="2359221"/>
            <a:ext cx="7160000" cy="26980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500D97-AE72-4F71-A885-E5C00CE2E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60" y="1145283"/>
            <a:ext cx="4797148" cy="1146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FE111A-B2A1-4BCF-9DE5-A3C99CCB5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8431" y="2194484"/>
            <a:ext cx="4287468" cy="2913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24BFC2-7AE7-4C9A-A492-0179604DC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1375" y="2130859"/>
            <a:ext cx="7160000" cy="298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TO_2017">
  <a:themeElements>
    <a:clrScheme name="VITO_2017">
      <a:dk1>
        <a:srgbClr val="000000"/>
      </a:dk1>
      <a:lt1>
        <a:srgbClr val="FFFFFF"/>
      </a:lt1>
      <a:dk2>
        <a:srgbClr val="404040"/>
      </a:dk2>
      <a:lt2>
        <a:srgbClr val="FFFFFF"/>
      </a:lt2>
      <a:accent1>
        <a:srgbClr val="34A3DC"/>
      </a:accent1>
      <a:accent2>
        <a:srgbClr val="F58220"/>
      </a:accent2>
      <a:accent3>
        <a:srgbClr val="67AF3E"/>
      </a:accent3>
      <a:accent4>
        <a:srgbClr val="C55E66"/>
      </a:accent4>
      <a:accent5>
        <a:srgbClr val="E5BB29"/>
      </a:accent5>
      <a:accent6>
        <a:srgbClr val="4693A9"/>
      </a:accent6>
      <a:hlink>
        <a:srgbClr val="0000FF"/>
      </a:hlink>
      <a:folHlink>
        <a:srgbClr val="800080"/>
      </a:folHlink>
    </a:clrScheme>
    <a:fontScheme name="Vi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390</TotalTime>
  <Words>1305</Words>
  <Application>Microsoft Office PowerPoint</Application>
  <PresentationFormat>On-screen Show (16:9)</PresentationFormat>
  <Paragraphs>242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Palatino</vt:lpstr>
      <vt:lpstr>Wingdings</vt:lpstr>
      <vt:lpstr>VITO_2017</vt:lpstr>
      <vt:lpstr>Harmonizing residential emissions  across borders to tackle the air quality problem in the hotspot region of  Southern Poland, the Czech Republic and Slovakia</vt:lpstr>
      <vt:lpstr>Implementation of Air Quality Plan for Małopolska Region</vt:lpstr>
      <vt:lpstr>Air Quality Modelling Platform for the whole Hotspot</vt:lpstr>
      <vt:lpstr>On a shoe string</vt:lpstr>
      <vt:lpstr>WORKFLOW of harmonization procedure</vt:lpstr>
      <vt:lpstr>WORKFLOW of harmonization procedure</vt:lpstr>
      <vt:lpstr>FINDINGS related to harmonization procedure</vt:lpstr>
      <vt:lpstr>harmonization of Slovakia &amp; Czech Republic</vt:lpstr>
      <vt:lpstr>harmonization of Slovakia &amp; Czech Republic</vt:lpstr>
      <vt:lpstr>harmonization of Slovakia &amp; Czech Republic</vt:lpstr>
      <vt:lpstr>EISSA – Emission Inventory Support System Air</vt:lpstr>
      <vt:lpstr>EISSA – application for (residential) emissions in Slovakia</vt:lpstr>
      <vt:lpstr>EISSA – application for (residential) emissions in Slovakia</vt:lpstr>
      <vt:lpstr>Trans-boundary Emission Data Base </vt:lpstr>
      <vt:lpstr>Modelling Approach</vt:lpstr>
      <vt:lpstr>(Harmonized) emissions modelling framework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Harmonizing residential emissions across borders to tackle the air quality problem in the hotspot region of Southern Poland, the Czech Republic and Slovakia</dc:title>
  <dc:creator>Veldeman Nele</dc:creator>
  <cp:lastModifiedBy>Veldeman Nele</cp:lastModifiedBy>
  <cp:revision>31</cp:revision>
  <dcterms:created xsi:type="dcterms:W3CDTF">2019-06-03T10:05:19Z</dcterms:created>
  <dcterms:modified xsi:type="dcterms:W3CDTF">2019-06-04T07:21:56Z</dcterms:modified>
</cp:coreProperties>
</file>